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93" r:id="rId2"/>
    <p:sldId id="294" r:id="rId3"/>
    <p:sldId id="356" r:id="rId4"/>
    <p:sldId id="346" r:id="rId5"/>
    <p:sldId id="343" r:id="rId6"/>
    <p:sldId id="348" r:id="rId7"/>
    <p:sldId id="353" r:id="rId8"/>
    <p:sldId id="354" r:id="rId9"/>
    <p:sldId id="355" r:id="rId10"/>
    <p:sldId id="31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515E"/>
    <a:srgbClr val="3C7E94"/>
    <a:srgbClr val="76D6EB"/>
    <a:srgbClr val="F2BF4E"/>
    <a:srgbClr val="D35C20"/>
    <a:srgbClr val="88EB08"/>
    <a:srgbClr val="61B744"/>
    <a:srgbClr val="226C7B"/>
    <a:srgbClr val="ECAA2B"/>
    <a:srgbClr val="57B5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62"/>
    <p:restoredTop sz="94740"/>
  </p:normalViewPr>
  <p:slideViewPr>
    <p:cSldViewPr snapToGrid="0" snapToObjects="1">
      <p:cViewPr varScale="1">
        <p:scale>
          <a:sx n="62" d="100"/>
          <a:sy n="62" d="100"/>
        </p:scale>
        <p:origin x="1186"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FDDC6-36D4-D849-9A72-8837DA8D11F6}" type="datetimeFigureOut">
              <a:rPr lang="en-US" smtClean="0"/>
              <a:t>1/4/2018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383C8B-2196-ED4B-92FD-B40837E59AC9}" type="slidenum">
              <a:rPr lang="en-US" smtClean="0"/>
              <a:t>‹#›</a:t>
            </a:fld>
            <a:endParaRPr lang="en-US"/>
          </a:p>
        </p:txBody>
      </p:sp>
    </p:spTree>
    <p:extLst>
      <p:ext uri="{BB962C8B-B14F-4D97-AF65-F5344CB8AC3E}">
        <p14:creationId xmlns:p14="http://schemas.microsoft.com/office/powerpoint/2010/main" val="30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a:t>
            </a:fld>
            <a:endParaRPr lang="en-US"/>
          </a:p>
        </p:txBody>
      </p:sp>
    </p:spTree>
    <p:extLst>
      <p:ext uri="{BB962C8B-B14F-4D97-AF65-F5344CB8AC3E}">
        <p14:creationId xmlns:p14="http://schemas.microsoft.com/office/powerpoint/2010/main" val="650569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10</a:t>
            </a:fld>
            <a:endParaRPr lang="en-US"/>
          </a:p>
        </p:txBody>
      </p:sp>
    </p:spTree>
    <p:extLst>
      <p:ext uri="{BB962C8B-B14F-4D97-AF65-F5344CB8AC3E}">
        <p14:creationId xmlns:p14="http://schemas.microsoft.com/office/powerpoint/2010/main" val="111430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a:t>
            </a:fld>
            <a:endParaRPr lang="en-US"/>
          </a:p>
        </p:txBody>
      </p:sp>
    </p:spTree>
    <p:extLst>
      <p:ext uri="{BB962C8B-B14F-4D97-AF65-F5344CB8AC3E}">
        <p14:creationId xmlns:p14="http://schemas.microsoft.com/office/powerpoint/2010/main" val="130817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3</a:t>
            </a:fld>
            <a:endParaRPr lang="en-US"/>
          </a:p>
        </p:txBody>
      </p:sp>
    </p:spTree>
    <p:extLst>
      <p:ext uri="{BB962C8B-B14F-4D97-AF65-F5344CB8AC3E}">
        <p14:creationId xmlns:p14="http://schemas.microsoft.com/office/powerpoint/2010/main" val="32001167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4</a:t>
            </a:fld>
            <a:endParaRPr lang="en-US"/>
          </a:p>
        </p:txBody>
      </p:sp>
    </p:spTree>
    <p:extLst>
      <p:ext uri="{BB962C8B-B14F-4D97-AF65-F5344CB8AC3E}">
        <p14:creationId xmlns:p14="http://schemas.microsoft.com/office/powerpoint/2010/main" val="160843341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5</a:t>
            </a:fld>
            <a:endParaRPr lang="en-US"/>
          </a:p>
        </p:txBody>
      </p:sp>
    </p:spTree>
    <p:extLst>
      <p:ext uri="{BB962C8B-B14F-4D97-AF65-F5344CB8AC3E}">
        <p14:creationId xmlns:p14="http://schemas.microsoft.com/office/powerpoint/2010/main" val="19325992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6</a:t>
            </a:fld>
            <a:endParaRPr lang="en-US"/>
          </a:p>
        </p:txBody>
      </p:sp>
    </p:spTree>
    <p:extLst>
      <p:ext uri="{BB962C8B-B14F-4D97-AF65-F5344CB8AC3E}">
        <p14:creationId xmlns:p14="http://schemas.microsoft.com/office/powerpoint/2010/main" val="344078389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7</a:t>
            </a:fld>
            <a:endParaRPr lang="en-US"/>
          </a:p>
        </p:txBody>
      </p:sp>
    </p:spTree>
    <p:extLst>
      <p:ext uri="{BB962C8B-B14F-4D97-AF65-F5344CB8AC3E}">
        <p14:creationId xmlns:p14="http://schemas.microsoft.com/office/powerpoint/2010/main" val="391633078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8</a:t>
            </a:fld>
            <a:endParaRPr lang="en-US"/>
          </a:p>
        </p:txBody>
      </p:sp>
    </p:spTree>
    <p:extLst>
      <p:ext uri="{BB962C8B-B14F-4D97-AF65-F5344CB8AC3E}">
        <p14:creationId xmlns:p14="http://schemas.microsoft.com/office/powerpoint/2010/main" val="73313243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9</a:t>
            </a:fld>
            <a:endParaRPr lang="en-US"/>
          </a:p>
        </p:txBody>
      </p:sp>
    </p:spTree>
    <p:extLst>
      <p:ext uri="{BB962C8B-B14F-4D97-AF65-F5344CB8AC3E}">
        <p14:creationId xmlns:p14="http://schemas.microsoft.com/office/powerpoint/2010/main" val="25387779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2BB0C73-A48E-5D4A-A1EE-E5A64E15C62C}" type="datetimeFigureOut">
              <a:rPr lang="en-US" smtClean="0"/>
              <a:t>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429200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36608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13469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6327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BB0C73-A48E-5D4A-A1EE-E5A64E15C62C}" type="datetimeFigureOut">
              <a:rPr lang="en-US" smtClean="0"/>
              <a:t>1/4/2018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956352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2BB0C73-A48E-5D4A-A1EE-E5A64E15C62C}" type="datetimeFigureOut">
              <a:rPr lang="en-US" smtClean="0"/>
              <a:t>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29170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2BB0C73-A48E-5D4A-A1EE-E5A64E15C62C}" type="datetimeFigureOut">
              <a:rPr lang="en-US" smtClean="0"/>
              <a:t>1/4/2018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57812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BB0C73-A48E-5D4A-A1EE-E5A64E15C62C}" type="datetimeFigureOut">
              <a:rPr lang="en-US" smtClean="0"/>
              <a:t>1/4/2018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86818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B0C73-A48E-5D4A-A1EE-E5A64E15C62C}" type="datetimeFigureOut">
              <a:rPr lang="en-US" smtClean="0"/>
              <a:t>1/4/2018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41735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9714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1/4/2018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17327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B0C73-A48E-5D4A-A1EE-E5A64E15C62C}" type="datetimeFigureOut">
              <a:rPr lang="en-US" smtClean="0"/>
              <a:t>1/4/2018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F33E5F-34CD-3B49-9C3A-C1853E7F9F38}" type="slidenum">
              <a:rPr lang="en-US" smtClean="0"/>
              <a:t>‹#›</a:t>
            </a:fld>
            <a:endParaRPr lang="en-US"/>
          </a:p>
        </p:txBody>
      </p:sp>
    </p:spTree>
    <p:extLst>
      <p:ext uri="{BB962C8B-B14F-4D97-AF65-F5344CB8AC3E}">
        <p14:creationId xmlns:p14="http://schemas.microsoft.com/office/powerpoint/2010/main" val="203397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a:stretch>
            <a:fillRect/>
          </a:stretch>
        </p:blipFill>
        <p:spPr>
          <a:xfrm>
            <a:off x="1332278" y="4198893"/>
            <a:ext cx="9537073" cy="2231284"/>
          </a:xfrm>
          <a:prstGeom prst="rect">
            <a:avLst/>
          </a:prstGeom>
        </p:spPr>
      </p:pic>
      <p:sp>
        <p:nvSpPr>
          <p:cNvPr id="20" name="TextBox 19"/>
          <p:cNvSpPr txBox="1"/>
          <p:nvPr/>
        </p:nvSpPr>
        <p:spPr>
          <a:xfrm>
            <a:off x="308918" y="1368346"/>
            <a:ext cx="11701850" cy="1754326"/>
          </a:xfrm>
          <a:prstGeom prst="rect">
            <a:avLst/>
          </a:prstGeom>
          <a:noFill/>
        </p:spPr>
        <p:txBody>
          <a:bodyPr wrap="square" rtlCol="0" anchor="ctr">
            <a:spAutoFit/>
          </a:bodyPr>
          <a:lstStyle/>
          <a:p>
            <a:pPr algn="ctr"/>
            <a:r>
              <a:rPr lang="en-US" sz="3600" b="1" dirty="0">
                <a:solidFill>
                  <a:srgbClr val="27515E"/>
                </a:solidFill>
              </a:rPr>
              <a:t>Michael Allen</a:t>
            </a:r>
          </a:p>
          <a:p>
            <a:pPr algn="ctr"/>
            <a:endParaRPr lang="en-US" sz="3600" dirty="0">
              <a:solidFill>
                <a:srgbClr val="27515E"/>
              </a:solidFill>
            </a:endParaRPr>
          </a:p>
          <a:p>
            <a:pPr algn="ctr"/>
            <a:r>
              <a:rPr lang="en-US" sz="3600" b="1" dirty="0">
                <a:solidFill>
                  <a:srgbClr val="27515E"/>
                </a:solidFill>
              </a:rPr>
              <a:t>What is Next: Sprint 4</a:t>
            </a:r>
          </a:p>
        </p:txBody>
      </p:sp>
    </p:spTree>
    <p:extLst>
      <p:ext uri="{BB962C8B-B14F-4D97-AF65-F5344CB8AC3E}">
        <p14:creationId xmlns:p14="http://schemas.microsoft.com/office/powerpoint/2010/main" val="664714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flipV="1">
            <a:off x="695739" y="993912"/>
            <a:ext cx="10800522" cy="5272319"/>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5739" y="2280658"/>
            <a:ext cx="10800522" cy="1231106"/>
          </a:xfrm>
          <a:prstGeom prst="rect">
            <a:avLst/>
          </a:prstGeom>
          <a:noFill/>
        </p:spPr>
        <p:txBody>
          <a:bodyPr wrap="square" rtlCol="0" anchor="ctr">
            <a:spAutoFit/>
          </a:bodyPr>
          <a:lstStyle/>
          <a:p>
            <a:pPr algn="ctr"/>
            <a:r>
              <a:rPr lang="en-US" sz="5400" b="1" dirty="0">
                <a:solidFill>
                  <a:schemeClr val="bg1"/>
                </a:solidFill>
              </a:rPr>
              <a:t>Thank you</a:t>
            </a:r>
          </a:p>
          <a:p>
            <a:pPr algn="ctr"/>
            <a:endParaRPr lang="en-US" sz="2000" b="1" dirty="0">
              <a:solidFill>
                <a:srgbClr val="27515E"/>
              </a:solidFill>
            </a:endParaRPr>
          </a:p>
        </p:txBody>
      </p:sp>
      <p:pic>
        <p:nvPicPr>
          <p:cNvPr id="7" name="Picture 6"/>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8" name="Rectangle 7"/>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25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60B03F-3DA4-43F6-B282-CE67F1CDAB6B}"/>
              </a:ext>
            </a:extLst>
          </p:cNvPr>
          <p:cNvSpPr/>
          <p:nvPr/>
        </p:nvSpPr>
        <p:spPr>
          <a:xfrm>
            <a:off x="840259" y="745816"/>
            <a:ext cx="10800521" cy="1569660"/>
          </a:xfrm>
          <a:prstGeom prst="rect">
            <a:avLst/>
          </a:prstGeom>
        </p:spPr>
        <p:txBody>
          <a:bodyPr wrap="square">
            <a:spAutoFit/>
          </a:bodyPr>
          <a:lstStyle/>
          <a:p>
            <a:endParaRPr lang="en-US" sz="2400" b="1" dirty="0"/>
          </a:p>
          <a:p>
            <a:r>
              <a:rPr lang="en-US" sz="2400" b="1" dirty="0"/>
              <a:t>Data Manipulation Libraries / Packages </a:t>
            </a:r>
          </a:p>
          <a:p>
            <a:endParaRPr lang="en-US" sz="2400" b="1" dirty="0"/>
          </a:p>
          <a:p>
            <a:r>
              <a:rPr lang="en-US" sz="2400" b="1" dirty="0"/>
              <a:t>Data Manipulation Tools</a:t>
            </a:r>
          </a:p>
        </p:txBody>
      </p:sp>
      <p:sp>
        <p:nvSpPr>
          <p:cNvPr id="5" name="Rectangle 4">
            <a:extLst>
              <a:ext uri="{FF2B5EF4-FFF2-40B4-BE49-F238E27FC236}">
                <a16:creationId xmlns:a16="http://schemas.microsoft.com/office/drawing/2014/main" id="{123AF492-2E59-47F8-A5F0-58F3A1959215}"/>
              </a:ext>
            </a:extLst>
          </p:cNvPr>
          <p:cNvSpPr/>
          <p:nvPr/>
        </p:nvSpPr>
        <p:spPr>
          <a:xfrm>
            <a:off x="3443503" y="15926"/>
            <a:ext cx="5594032" cy="584775"/>
          </a:xfrm>
          <a:prstGeom prst="rect">
            <a:avLst/>
          </a:prstGeom>
        </p:spPr>
        <p:txBody>
          <a:bodyPr wrap="none">
            <a:spAutoFit/>
          </a:bodyPr>
          <a:lstStyle/>
          <a:p>
            <a:r>
              <a:rPr lang="en-US" sz="3200" b="1" dirty="0"/>
              <a:t>The Anxieties of the Next Sprint</a:t>
            </a:r>
            <a:endParaRPr lang="en-US" sz="3200" dirty="0"/>
          </a:p>
        </p:txBody>
      </p:sp>
      <p:pic>
        <p:nvPicPr>
          <p:cNvPr id="7" name="Picture 6">
            <a:extLst>
              <a:ext uri="{FF2B5EF4-FFF2-40B4-BE49-F238E27FC236}">
                <a16:creationId xmlns:a16="http://schemas.microsoft.com/office/drawing/2014/main" id="{122B8510-17B5-43A9-B941-1F24E543AF07}"/>
              </a:ext>
            </a:extLst>
          </p:cNvPr>
          <p:cNvPicPr>
            <a:picLocks noChangeAspect="1"/>
          </p:cNvPicPr>
          <p:nvPr/>
        </p:nvPicPr>
        <p:blipFill>
          <a:blip r:embed="rId4"/>
          <a:stretch>
            <a:fillRect/>
          </a:stretch>
        </p:blipFill>
        <p:spPr>
          <a:xfrm>
            <a:off x="610745" y="2909365"/>
            <a:ext cx="1895475" cy="2409825"/>
          </a:xfrm>
          <a:prstGeom prst="rect">
            <a:avLst/>
          </a:prstGeom>
        </p:spPr>
      </p:pic>
      <p:sp>
        <p:nvSpPr>
          <p:cNvPr id="12" name="Rectangle 11">
            <a:extLst>
              <a:ext uri="{FF2B5EF4-FFF2-40B4-BE49-F238E27FC236}">
                <a16:creationId xmlns:a16="http://schemas.microsoft.com/office/drawing/2014/main" id="{3FD813FE-F067-4047-B2E5-995CBCEA047D}"/>
              </a:ext>
            </a:extLst>
          </p:cNvPr>
          <p:cNvSpPr/>
          <p:nvPr/>
        </p:nvSpPr>
        <p:spPr>
          <a:xfrm>
            <a:off x="3872141" y="2884298"/>
            <a:ext cx="6096000" cy="1015663"/>
          </a:xfrm>
          <a:prstGeom prst="rect">
            <a:avLst/>
          </a:prstGeom>
        </p:spPr>
        <p:txBody>
          <a:bodyPr>
            <a:spAutoFit/>
          </a:bodyPr>
          <a:lstStyle/>
          <a:p>
            <a:r>
              <a:rPr lang="en-US" sz="2000" b="1" dirty="0"/>
              <a:t>As a Technology Teacher I Need to Understand How to Transfer My Excel Skills to R so that I can Build More Powerful Analysis on Top of What I Already Know </a:t>
            </a:r>
          </a:p>
        </p:txBody>
      </p:sp>
    </p:spTree>
    <p:extLst>
      <p:ext uri="{BB962C8B-B14F-4D97-AF65-F5344CB8AC3E}">
        <p14:creationId xmlns:p14="http://schemas.microsoft.com/office/powerpoint/2010/main" val="177682146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4EC81D2-520B-43F5-95A4-828250147F8B}"/>
              </a:ext>
            </a:extLst>
          </p:cNvPr>
          <p:cNvSpPr/>
          <p:nvPr/>
        </p:nvSpPr>
        <p:spPr>
          <a:xfrm>
            <a:off x="4047907" y="-21557"/>
            <a:ext cx="4127027" cy="584775"/>
          </a:xfrm>
          <a:prstGeom prst="rect">
            <a:avLst/>
          </a:prstGeom>
        </p:spPr>
        <p:txBody>
          <a:bodyPr wrap="none">
            <a:spAutoFit/>
          </a:bodyPr>
          <a:lstStyle/>
          <a:p>
            <a:r>
              <a:rPr lang="en-US" sz="3200" b="1" dirty="0"/>
              <a:t>Package Versus Library </a:t>
            </a:r>
            <a:endParaRPr lang="en-US" sz="3200" dirty="0"/>
          </a:p>
        </p:txBody>
      </p:sp>
      <p:sp>
        <p:nvSpPr>
          <p:cNvPr id="2" name="Rectangle 1">
            <a:extLst>
              <a:ext uri="{FF2B5EF4-FFF2-40B4-BE49-F238E27FC236}">
                <a16:creationId xmlns:a16="http://schemas.microsoft.com/office/drawing/2014/main" id="{4FB4F731-14A5-48F1-9F8D-511F70692A8D}"/>
              </a:ext>
            </a:extLst>
          </p:cNvPr>
          <p:cNvSpPr/>
          <p:nvPr/>
        </p:nvSpPr>
        <p:spPr>
          <a:xfrm>
            <a:off x="628941" y="833569"/>
            <a:ext cx="5314659" cy="1631216"/>
          </a:xfrm>
          <a:prstGeom prst="rect">
            <a:avLst/>
          </a:prstGeom>
        </p:spPr>
        <p:txBody>
          <a:bodyPr wrap="square">
            <a:spAutoFit/>
          </a:bodyPr>
          <a:lstStyle/>
          <a:p>
            <a:r>
              <a:rPr lang="en-US" sz="2000" b="1" dirty="0"/>
              <a:t>A package is a like a book, a library is like a library</a:t>
            </a:r>
          </a:p>
          <a:p>
            <a:endParaRPr lang="en-US" sz="2000" b="1" dirty="0"/>
          </a:p>
          <a:p>
            <a:r>
              <a:rPr lang="en-US" sz="2000" b="1" dirty="0"/>
              <a:t>You use library() to check a package out of the library</a:t>
            </a:r>
          </a:p>
        </p:txBody>
      </p:sp>
      <p:sp>
        <p:nvSpPr>
          <p:cNvPr id="3" name="Rectangle 1">
            <a:extLst>
              <a:ext uri="{FF2B5EF4-FFF2-40B4-BE49-F238E27FC236}">
                <a16:creationId xmlns:a16="http://schemas.microsoft.com/office/drawing/2014/main" id="{39741635-190D-4AC0-88E8-1C1E6A2351F7}"/>
              </a:ext>
            </a:extLst>
          </p:cNvPr>
          <p:cNvSpPr>
            <a:spLocks noChangeArrowheads="1"/>
          </p:cNvSpPr>
          <p:nvPr/>
        </p:nvSpPr>
        <p:spPr bwMode="auto">
          <a:xfrm>
            <a:off x="575870" y="2735136"/>
            <a:ext cx="5451640" cy="13234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rPr>
              <a:t>Good reminder of this difference is to run the function library() without arguments.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000" b="1" i="0" u="none" strike="noStrike" cap="none" normalizeH="0" baseline="0" dirty="0">
                <a:ln>
                  <a:noFill/>
                </a:ln>
                <a:solidFill>
                  <a:schemeClr val="tx1"/>
                </a:solidFill>
                <a:effectLst/>
              </a:rPr>
              <a:t>It will provide you the list of packages installed in different libraries on your computer</a:t>
            </a:r>
            <a:r>
              <a:rPr lang="en-US" altLang="en-US" sz="2000" b="1" dirty="0"/>
              <a:t>.</a:t>
            </a:r>
            <a:endParaRPr kumimoji="0" lang="en-US" altLang="en-US" sz="2000" b="1" i="0" u="none" strike="noStrike" cap="none" normalizeH="0" baseline="0" dirty="0">
              <a:ln>
                <a:noFill/>
              </a:ln>
              <a:solidFill>
                <a:schemeClr val="tx1"/>
              </a:solidFill>
              <a:effectLst/>
            </a:endParaRPr>
          </a:p>
        </p:txBody>
      </p:sp>
      <p:pic>
        <p:nvPicPr>
          <p:cNvPr id="5" name="Picture 4">
            <a:extLst>
              <a:ext uri="{FF2B5EF4-FFF2-40B4-BE49-F238E27FC236}">
                <a16:creationId xmlns:a16="http://schemas.microsoft.com/office/drawing/2014/main" id="{A12D7320-DF62-4F0C-BEAA-A4BDE06F4D62}"/>
              </a:ext>
            </a:extLst>
          </p:cNvPr>
          <p:cNvPicPr>
            <a:picLocks noChangeAspect="1"/>
          </p:cNvPicPr>
          <p:nvPr/>
        </p:nvPicPr>
        <p:blipFill>
          <a:blip r:embed="rId4"/>
          <a:stretch>
            <a:fillRect/>
          </a:stretch>
        </p:blipFill>
        <p:spPr>
          <a:xfrm>
            <a:off x="6111420" y="840195"/>
            <a:ext cx="5640309" cy="4279961"/>
          </a:xfrm>
          <a:prstGeom prst="rect">
            <a:avLst/>
          </a:prstGeom>
          <a:ln>
            <a:solidFill>
              <a:schemeClr val="accent1"/>
            </a:solidFill>
          </a:ln>
        </p:spPr>
      </p:pic>
      <p:sp>
        <p:nvSpPr>
          <p:cNvPr id="6" name="Rectangle 5">
            <a:extLst>
              <a:ext uri="{FF2B5EF4-FFF2-40B4-BE49-F238E27FC236}">
                <a16:creationId xmlns:a16="http://schemas.microsoft.com/office/drawing/2014/main" id="{16922FD6-C231-4B46-AEB4-8E02EA0ACBFF}"/>
              </a:ext>
            </a:extLst>
          </p:cNvPr>
          <p:cNvSpPr/>
          <p:nvPr/>
        </p:nvSpPr>
        <p:spPr>
          <a:xfrm>
            <a:off x="575870" y="4328926"/>
            <a:ext cx="5120595" cy="707886"/>
          </a:xfrm>
          <a:prstGeom prst="rect">
            <a:avLst/>
          </a:prstGeom>
        </p:spPr>
        <p:txBody>
          <a:bodyPr wrap="square">
            <a:spAutoFit/>
          </a:bodyPr>
          <a:lstStyle/>
          <a:p>
            <a:r>
              <a:rPr lang="en-US" sz="2000" b="1" dirty="0"/>
              <a:t>A package is the collection of functions bundled conveniently</a:t>
            </a:r>
          </a:p>
        </p:txBody>
      </p:sp>
    </p:spTree>
    <p:extLst>
      <p:ext uri="{BB962C8B-B14F-4D97-AF65-F5344CB8AC3E}">
        <p14:creationId xmlns:p14="http://schemas.microsoft.com/office/powerpoint/2010/main" val="257062156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179B77F9-FBA1-4FDF-9C64-FDC65D7C4F70}"/>
              </a:ext>
            </a:extLst>
          </p:cNvPr>
          <p:cNvSpPr/>
          <p:nvPr/>
        </p:nvSpPr>
        <p:spPr>
          <a:xfrm>
            <a:off x="2889806" y="-34002"/>
            <a:ext cx="6596421" cy="584775"/>
          </a:xfrm>
          <a:prstGeom prst="rect">
            <a:avLst/>
          </a:prstGeom>
        </p:spPr>
        <p:txBody>
          <a:bodyPr wrap="none">
            <a:spAutoFit/>
          </a:bodyPr>
          <a:lstStyle/>
          <a:p>
            <a:r>
              <a:rPr lang="en-US" sz="3200" b="1" dirty="0"/>
              <a:t>Another Way to View Your Packages  </a:t>
            </a:r>
            <a:endParaRPr lang="en-US" sz="3200" dirty="0"/>
          </a:p>
        </p:txBody>
      </p:sp>
      <p:pic>
        <p:nvPicPr>
          <p:cNvPr id="3" name="Picture 2">
            <a:extLst>
              <a:ext uri="{FF2B5EF4-FFF2-40B4-BE49-F238E27FC236}">
                <a16:creationId xmlns:a16="http://schemas.microsoft.com/office/drawing/2014/main" id="{DBBE71DA-A5E9-464E-B339-809943EA83F8}"/>
              </a:ext>
            </a:extLst>
          </p:cNvPr>
          <p:cNvPicPr>
            <a:picLocks noChangeAspect="1"/>
          </p:cNvPicPr>
          <p:nvPr/>
        </p:nvPicPr>
        <p:blipFill>
          <a:blip r:embed="rId4"/>
          <a:stretch>
            <a:fillRect/>
          </a:stretch>
        </p:blipFill>
        <p:spPr>
          <a:xfrm>
            <a:off x="3311609" y="897379"/>
            <a:ext cx="5282047" cy="4306688"/>
          </a:xfrm>
          <a:prstGeom prst="rect">
            <a:avLst/>
          </a:prstGeom>
          <a:ln>
            <a:solidFill>
              <a:schemeClr val="accent1"/>
            </a:solidFill>
          </a:ln>
        </p:spPr>
      </p:pic>
      <p:sp>
        <p:nvSpPr>
          <p:cNvPr id="4" name="Rectangle 3">
            <a:extLst>
              <a:ext uri="{FF2B5EF4-FFF2-40B4-BE49-F238E27FC236}">
                <a16:creationId xmlns:a16="http://schemas.microsoft.com/office/drawing/2014/main" id="{CB191C2F-8B80-4AA3-9C95-6EBBBB2A507A}"/>
              </a:ext>
            </a:extLst>
          </p:cNvPr>
          <p:cNvSpPr/>
          <p:nvPr/>
        </p:nvSpPr>
        <p:spPr>
          <a:xfrm>
            <a:off x="4094911" y="5280674"/>
            <a:ext cx="3715441" cy="369332"/>
          </a:xfrm>
          <a:prstGeom prst="rect">
            <a:avLst/>
          </a:prstGeom>
        </p:spPr>
        <p:txBody>
          <a:bodyPr wrap="none">
            <a:spAutoFit/>
          </a:bodyPr>
          <a:lstStyle/>
          <a:p>
            <a:r>
              <a:rPr lang="en-US" b="1" dirty="0"/>
              <a:t>(Bottom Right Hand Side of R Studio)</a:t>
            </a:r>
            <a:endParaRPr lang="en-US" dirty="0"/>
          </a:p>
        </p:txBody>
      </p:sp>
    </p:spTree>
    <p:extLst>
      <p:ext uri="{BB962C8B-B14F-4D97-AF65-F5344CB8AC3E}">
        <p14:creationId xmlns:p14="http://schemas.microsoft.com/office/powerpoint/2010/main" val="1386076559"/>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D06A9F30-080C-4C7A-9E9A-EB8B0D307D2E}"/>
              </a:ext>
            </a:extLst>
          </p:cNvPr>
          <p:cNvSpPr/>
          <p:nvPr/>
        </p:nvSpPr>
        <p:spPr>
          <a:xfrm>
            <a:off x="2189497" y="14887"/>
            <a:ext cx="7456657" cy="584775"/>
          </a:xfrm>
          <a:prstGeom prst="rect">
            <a:avLst/>
          </a:prstGeom>
        </p:spPr>
        <p:txBody>
          <a:bodyPr wrap="none">
            <a:spAutoFit/>
          </a:bodyPr>
          <a:lstStyle/>
          <a:p>
            <a:r>
              <a:rPr lang="en-US" sz="3200" b="1" dirty="0"/>
              <a:t>Different Ways to Manipulate / Treat Data:</a:t>
            </a:r>
          </a:p>
        </p:txBody>
      </p:sp>
      <p:sp>
        <p:nvSpPr>
          <p:cNvPr id="3" name="Rectangle 2">
            <a:extLst>
              <a:ext uri="{FF2B5EF4-FFF2-40B4-BE49-F238E27FC236}">
                <a16:creationId xmlns:a16="http://schemas.microsoft.com/office/drawing/2014/main" id="{149BA7DA-1354-4674-BA6D-76355D0F52B5}"/>
              </a:ext>
            </a:extLst>
          </p:cNvPr>
          <p:cNvSpPr/>
          <p:nvPr/>
        </p:nvSpPr>
        <p:spPr>
          <a:xfrm>
            <a:off x="695739" y="1284626"/>
            <a:ext cx="9959546" cy="3447098"/>
          </a:xfrm>
          <a:prstGeom prst="rect">
            <a:avLst/>
          </a:prstGeom>
        </p:spPr>
        <p:txBody>
          <a:bodyPr wrap="square">
            <a:spAutoFit/>
          </a:bodyPr>
          <a:lstStyle/>
          <a:p>
            <a:pPr algn="just"/>
            <a:r>
              <a:rPr lang="en-US" sz="2000" dirty="0"/>
              <a:t>Beginners on R find themselves comfortable </a:t>
            </a:r>
            <a:r>
              <a:rPr lang="en-US" sz="2000" b="1" dirty="0"/>
              <a:t>manipulating data using inbuilt base R functions</a:t>
            </a:r>
            <a:r>
              <a:rPr lang="en-US" sz="2000" dirty="0"/>
              <a:t>. This is a  good first step, but is often repetitive and time consuming.  Hence, it is a less efficient way to solve the problem.</a:t>
            </a:r>
          </a:p>
          <a:p>
            <a:pPr algn="just">
              <a:buFont typeface="Arial" panose="020B0604020202020204" pitchFamily="34" charset="0"/>
              <a:buChar char="•"/>
            </a:pPr>
            <a:endParaRPr lang="en-US" sz="2000" dirty="0"/>
          </a:p>
          <a:p>
            <a:pPr algn="just">
              <a:buFont typeface="Arial" panose="020B0604020202020204" pitchFamily="34" charset="0"/>
              <a:buChar char="•"/>
            </a:pPr>
            <a:r>
              <a:rPr lang="en-US" sz="2000" b="1" dirty="0"/>
              <a:t>Use of packages for data manipulation</a:t>
            </a:r>
            <a:r>
              <a:rPr lang="en-US" sz="2000" dirty="0"/>
              <a:t>. CRAN </a:t>
            </a:r>
            <a:r>
              <a:rPr lang="en-US" dirty="0"/>
              <a:t>(Comprehensive R Archive Network)</a:t>
            </a:r>
            <a:r>
              <a:rPr lang="en-US" sz="2000" dirty="0"/>
              <a:t> has over 10,000 packages available today. These packages are nothing but a collection of pre-written commonly used pieces of codes. They help you perform the repetitive tasks fasts, reduce errors in coding and take help of code written by experts (across the open source eco-system for R) to make your code more efficient. This is usually the most common way of performing data manipulation.</a:t>
            </a:r>
          </a:p>
          <a:p>
            <a:pPr algn="just">
              <a:buFont typeface="Arial" panose="020B0604020202020204" pitchFamily="34" charset="0"/>
              <a:buChar char="•"/>
            </a:pPr>
            <a:endParaRPr lang="en-US" dirty="0"/>
          </a:p>
        </p:txBody>
      </p:sp>
    </p:spTree>
    <p:extLst>
      <p:ext uri="{BB962C8B-B14F-4D97-AF65-F5344CB8AC3E}">
        <p14:creationId xmlns:p14="http://schemas.microsoft.com/office/powerpoint/2010/main" val="175619618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72C75DD-CEFE-491E-A406-EDCE3F658073}"/>
              </a:ext>
            </a:extLst>
          </p:cNvPr>
          <p:cNvSpPr/>
          <p:nvPr/>
        </p:nvSpPr>
        <p:spPr>
          <a:xfrm>
            <a:off x="864972" y="833569"/>
            <a:ext cx="11059298" cy="5324535"/>
          </a:xfrm>
          <a:prstGeom prst="rect">
            <a:avLst/>
          </a:prstGeom>
        </p:spPr>
        <p:txBody>
          <a:bodyPr wrap="square">
            <a:spAutoFit/>
          </a:bodyPr>
          <a:lstStyle/>
          <a:p>
            <a:r>
              <a:rPr lang="en-US" sz="2000" b="1" dirty="0" err="1"/>
              <a:t>dplyr</a:t>
            </a:r>
            <a:r>
              <a:rPr lang="en-US" sz="2000" b="1" dirty="0"/>
              <a:t>: </a:t>
            </a:r>
            <a:r>
              <a:rPr lang="en-US" sz="2000" dirty="0"/>
              <a:t>It is known best for data exploration and transformation. It’s chaining syntax makes it highly adaptive to use. It includes 5 major data manipulation commands:</a:t>
            </a:r>
          </a:p>
          <a:p>
            <a:r>
              <a:rPr lang="en-US" sz="2000" dirty="0"/>
              <a:t>	filter – It filters the data based on a condition</a:t>
            </a:r>
          </a:p>
          <a:p>
            <a:r>
              <a:rPr lang="en-US" sz="2000" dirty="0"/>
              <a:t>	select – It is used to select columns of interest from a data set</a:t>
            </a:r>
          </a:p>
          <a:p>
            <a:r>
              <a:rPr lang="en-US" sz="2000" dirty="0"/>
              <a:t>	arrange – It is used to arrange data set values on ascending or descending order</a:t>
            </a:r>
          </a:p>
          <a:p>
            <a:r>
              <a:rPr lang="en-US" sz="2000" dirty="0"/>
              <a:t>	mutate – It is used to create new variables from existing variables</a:t>
            </a:r>
          </a:p>
          <a:p>
            <a:r>
              <a:rPr lang="en-US" sz="2000" dirty="0"/>
              <a:t>	</a:t>
            </a:r>
            <a:r>
              <a:rPr lang="en-US" sz="2000" dirty="0" err="1"/>
              <a:t>summarise</a:t>
            </a:r>
            <a:r>
              <a:rPr lang="en-US" sz="2000" dirty="0"/>
              <a:t> (with </a:t>
            </a:r>
            <a:r>
              <a:rPr lang="en-US" sz="2000" dirty="0" err="1"/>
              <a:t>group_by</a:t>
            </a:r>
            <a:r>
              <a:rPr lang="en-US" sz="2000" dirty="0"/>
              <a:t>) – It is used to perform analysis by commonly used operations such 	as min, max, mean count </a:t>
            </a:r>
            <a:r>
              <a:rPr lang="en-US" sz="2000" dirty="0" err="1"/>
              <a:t>etc</a:t>
            </a:r>
            <a:endParaRPr lang="en-US" sz="2000" dirty="0"/>
          </a:p>
          <a:p>
            <a:endParaRPr lang="en-US" sz="2000" b="1" dirty="0"/>
          </a:p>
          <a:p>
            <a:endParaRPr lang="en-US" sz="2000" b="1" dirty="0"/>
          </a:p>
          <a:p>
            <a:r>
              <a:rPr lang="en-US" sz="2000" b="1" dirty="0" err="1"/>
              <a:t>data.table</a:t>
            </a:r>
            <a:r>
              <a:rPr lang="en-US" sz="2000" b="1" dirty="0"/>
              <a:t>: </a:t>
            </a:r>
            <a:r>
              <a:rPr lang="en-US" sz="2000" dirty="0"/>
              <a:t>This package allows you to perform faster manipulation in a data set. Leave your traditional ways of sub setting rows and columns and use this package. With minimum coding, you can do much more. Using </a:t>
            </a:r>
            <a:r>
              <a:rPr lang="en-US" sz="2000" dirty="0" err="1"/>
              <a:t>data.table</a:t>
            </a:r>
            <a:r>
              <a:rPr lang="en-US" sz="2000" dirty="0"/>
              <a:t> helps in reducing computing time as compared to </a:t>
            </a:r>
            <a:r>
              <a:rPr lang="en-US" sz="2000" dirty="0" err="1"/>
              <a:t>data.frame</a:t>
            </a:r>
            <a:r>
              <a:rPr lang="en-US" sz="2000" dirty="0"/>
              <a:t>. You’ll be astonished by the simplicity of this package.</a:t>
            </a:r>
            <a:endParaRPr lang="en-US" sz="2000" b="1" dirty="0"/>
          </a:p>
          <a:p>
            <a:endParaRPr lang="en-US" sz="2000" b="1" dirty="0"/>
          </a:p>
          <a:p>
            <a:endParaRPr lang="en-US" sz="2000" b="1" dirty="0"/>
          </a:p>
          <a:p>
            <a:pPr algn="just"/>
            <a:endParaRPr lang="en-US" sz="2000" b="1" dirty="0"/>
          </a:p>
        </p:txBody>
      </p:sp>
      <p:sp>
        <p:nvSpPr>
          <p:cNvPr id="4" name="Rectangle 3">
            <a:extLst>
              <a:ext uri="{FF2B5EF4-FFF2-40B4-BE49-F238E27FC236}">
                <a16:creationId xmlns:a16="http://schemas.microsoft.com/office/drawing/2014/main" id="{14EC81D2-520B-43F5-95A4-828250147F8B}"/>
              </a:ext>
            </a:extLst>
          </p:cNvPr>
          <p:cNvSpPr/>
          <p:nvPr/>
        </p:nvSpPr>
        <p:spPr>
          <a:xfrm>
            <a:off x="3580594" y="34911"/>
            <a:ext cx="4819909" cy="584775"/>
          </a:xfrm>
          <a:prstGeom prst="rect">
            <a:avLst/>
          </a:prstGeom>
        </p:spPr>
        <p:txBody>
          <a:bodyPr wrap="none">
            <a:spAutoFit/>
          </a:bodyPr>
          <a:lstStyle/>
          <a:p>
            <a:r>
              <a:rPr lang="en-US" sz="3200" b="1" dirty="0"/>
              <a:t>List of Packages (Libraries)  </a:t>
            </a:r>
            <a:endParaRPr lang="en-US" sz="3200" dirty="0"/>
          </a:p>
        </p:txBody>
      </p:sp>
    </p:spTree>
    <p:extLst>
      <p:ext uri="{BB962C8B-B14F-4D97-AF65-F5344CB8AC3E}">
        <p14:creationId xmlns:p14="http://schemas.microsoft.com/office/powerpoint/2010/main" val="3519183506"/>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272C75DD-CEFE-491E-A406-EDCE3F658073}"/>
              </a:ext>
            </a:extLst>
          </p:cNvPr>
          <p:cNvSpPr/>
          <p:nvPr/>
        </p:nvSpPr>
        <p:spPr>
          <a:xfrm>
            <a:off x="864972" y="833569"/>
            <a:ext cx="11059298" cy="5632311"/>
          </a:xfrm>
          <a:prstGeom prst="rect">
            <a:avLst/>
          </a:prstGeom>
        </p:spPr>
        <p:txBody>
          <a:bodyPr wrap="square">
            <a:spAutoFit/>
          </a:bodyPr>
          <a:lstStyle/>
          <a:p>
            <a:r>
              <a:rPr lang="en-US" sz="2000" b="1" dirty="0"/>
              <a:t>ggplot2: </a:t>
            </a:r>
            <a:r>
              <a:rPr lang="en-US" sz="2000" dirty="0"/>
              <a:t>Is a graphical package. It helps in visualizing data ( distributions, correlations) and making manipulations accordingly. </a:t>
            </a:r>
          </a:p>
          <a:p>
            <a:endParaRPr lang="en-US" sz="2000" dirty="0"/>
          </a:p>
          <a:p>
            <a:r>
              <a:rPr lang="en-US" sz="2000" b="1" dirty="0"/>
              <a:t>reshape2: T</a:t>
            </a:r>
            <a:r>
              <a:rPr lang="en-US" sz="2000" dirty="0"/>
              <a:t>his package is useful in reshaping data. We all know the data come in many forms. Hence, we are required to tame it according to our need. Usually, the process of reshaping data in R is tedious and worrisome. R base functions consist of ‘Aggregation’ option using which data can be reduced and rearranged into smaller forms, but with reduction in amount of information. Aggregation includes </a:t>
            </a:r>
            <a:r>
              <a:rPr lang="en-US" sz="2000" dirty="0" err="1"/>
              <a:t>tapply</a:t>
            </a:r>
            <a:r>
              <a:rPr lang="en-US" sz="2000" dirty="0"/>
              <a:t>, by and aggregate base functions. The reshape package overcome these problems. Here we try to combine features which have unique values. It has 2 functions namely </a:t>
            </a:r>
            <a:r>
              <a:rPr lang="en-US" sz="2000" i="1" dirty="0"/>
              <a:t>melt</a:t>
            </a:r>
            <a:r>
              <a:rPr lang="en-US" sz="2000" dirty="0"/>
              <a:t> and </a:t>
            </a:r>
            <a:r>
              <a:rPr lang="en-US" sz="2000" i="1" dirty="0"/>
              <a:t>cast</a:t>
            </a:r>
            <a:r>
              <a:rPr lang="en-US" sz="2000" dirty="0"/>
              <a:t>.</a:t>
            </a:r>
          </a:p>
          <a:p>
            <a:endParaRPr lang="en-US" sz="2000" b="1" dirty="0"/>
          </a:p>
          <a:p>
            <a:r>
              <a:rPr lang="en-US" sz="2000" b="1" dirty="0" err="1"/>
              <a:t>Lubridate</a:t>
            </a:r>
            <a:r>
              <a:rPr lang="en-US" sz="2000" b="1" dirty="0"/>
              <a:t>: </a:t>
            </a:r>
            <a:r>
              <a:rPr lang="en-US" sz="2000" dirty="0"/>
              <a:t>This</a:t>
            </a:r>
            <a:r>
              <a:rPr lang="en-US" sz="2000" b="1" dirty="0"/>
              <a:t> </a:t>
            </a:r>
            <a:r>
              <a:rPr lang="en-US" sz="2000" dirty="0"/>
              <a:t>package reduces the pain of working of data time variable in R. The inbuilt function of this package offers a nice way to make easy parsing in dates and times. This packages is frequently used with data comprising of timely data. </a:t>
            </a:r>
            <a:r>
              <a:rPr lang="en-US" sz="2000" b="1" dirty="0"/>
              <a:t> </a:t>
            </a:r>
          </a:p>
          <a:p>
            <a:endParaRPr lang="en-US" sz="2000" b="1" dirty="0"/>
          </a:p>
          <a:p>
            <a:endParaRPr lang="en-US" sz="2000" b="1" dirty="0"/>
          </a:p>
          <a:p>
            <a:endParaRPr lang="en-US" sz="2000" b="1" dirty="0"/>
          </a:p>
          <a:p>
            <a:endParaRPr lang="en-US" sz="2000" b="1" dirty="0"/>
          </a:p>
          <a:p>
            <a:pPr algn="just"/>
            <a:endParaRPr lang="en-US" sz="2000" b="1" dirty="0"/>
          </a:p>
        </p:txBody>
      </p:sp>
      <p:sp>
        <p:nvSpPr>
          <p:cNvPr id="4" name="Rectangle 3">
            <a:extLst>
              <a:ext uri="{FF2B5EF4-FFF2-40B4-BE49-F238E27FC236}">
                <a16:creationId xmlns:a16="http://schemas.microsoft.com/office/drawing/2014/main" id="{14EC81D2-520B-43F5-95A4-828250147F8B}"/>
              </a:ext>
            </a:extLst>
          </p:cNvPr>
          <p:cNvSpPr/>
          <p:nvPr/>
        </p:nvSpPr>
        <p:spPr>
          <a:xfrm>
            <a:off x="3580594" y="34911"/>
            <a:ext cx="5037918" cy="584775"/>
          </a:xfrm>
          <a:prstGeom prst="rect">
            <a:avLst/>
          </a:prstGeom>
        </p:spPr>
        <p:txBody>
          <a:bodyPr wrap="none">
            <a:spAutoFit/>
          </a:bodyPr>
          <a:lstStyle/>
          <a:p>
            <a:r>
              <a:rPr lang="en-US" sz="3200" b="1" dirty="0"/>
              <a:t>List of Packages (Libraries) II </a:t>
            </a:r>
            <a:endParaRPr lang="en-US" sz="3200" dirty="0"/>
          </a:p>
        </p:txBody>
      </p:sp>
    </p:spTree>
    <p:extLst>
      <p:ext uri="{BB962C8B-B14F-4D97-AF65-F5344CB8AC3E}">
        <p14:creationId xmlns:p14="http://schemas.microsoft.com/office/powerpoint/2010/main" val="622987036"/>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4EC81D2-520B-43F5-95A4-828250147F8B}"/>
              </a:ext>
            </a:extLst>
          </p:cNvPr>
          <p:cNvSpPr/>
          <p:nvPr/>
        </p:nvSpPr>
        <p:spPr>
          <a:xfrm>
            <a:off x="3580594" y="34911"/>
            <a:ext cx="5146922" cy="584775"/>
          </a:xfrm>
          <a:prstGeom prst="rect">
            <a:avLst/>
          </a:prstGeom>
        </p:spPr>
        <p:txBody>
          <a:bodyPr wrap="none">
            <a:spAutoFit/>
          </a:bodyPr>
          <a:lstStyle/>
          <a:p>
            <a:r>
              <a:rPr lang="en-US" sz="3200" b="1" dirty="0"/>
              <a:t>List of Packages (Libraries) III </a:t>
            </a:r>
            <a:endParaRPr lang="en-US" sz="3200" dirty="0"/>
          </a:p>
        </p:txBody>
      </p:sp>
      <p:sp>
        <p:nvSpPr>
          <p:cNvPr id="2" name="Rectangle 1">
            <a:extLst>
              <a:ext uri="{FF2B5EF4-FFF2-40B4-BE49-F238E27FC236}">
                <a16:creationId xmlns:a16="http://schemas.microsoft.com/office/drawing/2014/main" id="{E4CA083B-534E-4500-A50A-17AA19360EF3}"/>
              </a:ext>
            </a:extLst>
          </p:cNvPr>
          <p:cNvSpPr>
            <a:spLocks noChangeArrowheads="1"/>
          </p:cNvSpPr>
          <p:nvPr/>
        </p:nvSpPr>
        <p:spPr bwMode="auto">
          <a:xfrm>
            <a:off x="593124" y="916608"/>
            <a:ext cx="11281719" cy="440120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0" eaLnBrk="0" fontAlgn="base" hangingPunct="0">
              <a:spcBef>
                <a:spcPct val="0"/>
              </a:spcBef>
              <a:spcAft>
                <a:spcPct val="0"/>
              </a:spcAft>
            </a:pPr>
            <a:r>
              <a:rPr lang="en-US" sz="2000" b="1" dirty="0" err="1"/>
              <a:t>readr</a:t>
            </a:r>
            <a:r>
              <a:rPr lang="en-US" sz="2000" b="1" dirty="0"/>
              <a:t>: </a:t>
            </a:r>
            <a:r>
              <a:rPr lang="en-US" sz="2000" dirty="0"/>
              <a:t>H</a:t>
            </a:r>
            <a:r>
              <a:rPr kumimoji="0" lang="en-US" altLang="en-US" sz="2000" b="0" i="0" u="none" strike="noStrike" cap="none" normalizeH="0" baseline="0" dirty="0">
                <a:ln>
                  <a:noFill/>
                </a:ln>
                <a:solidFill>
                  <a:schemeClr val="tx1"/>
                </a:solidFill>
                <a:effectLst/>
              </a:rPr>
              <a:t>elps in reading various forms of data into R. With 10x faster speed. Characters are never converted to factors(so no more </a:t>
            </a:r>
            <a:r>
              <a:rPr kumimoji="0" lang="en-US" altLang="en-US" sz="2000" b="0" i="0" u="none" strike="noStrike" cap="none" normalizeH="0" baseline="0" dirty="0" err="1">
                <a:ln>
                  <a:noFill/>
                </a:ln>
                <a:solidFill>
                  <a:schemeClr val="tx1"/>
                </a:solidFill>
                <a:effectLst/>
              </a:rPr>
              <a:t>stringAsFactors</a:t>
            </a:r>
            <a:r>
              <a:rPr kumimoji="0" lang="en-US" altLang="en-US" sz="2000" b="0" i="0" u="none" strike="noStrike" cap="none" normalizeH="0" baseline="0" dirty="0">
                <a:ln>
                  <a:noFill/>
                </a:ln>
                <a:solidFill>
                  <a:schemeClr val="tx1"/>
                </a:solidFill>
                <a:effectLst/>
              </a:rPr>
              <a:t> = FALSE). This package can replace the traditional read.csv() and </a:t>
            </a:r>
            <a:r>
              <a:rPr kumimoji="0" lang="en-US" altLang="en-US" sz="2000" b="0" i="0" u="none" strike="noStrike" cap="none" normalizeH="0" baseline="0" dirty="0" err="1">
                <a:ln>
                  <a:noFill/>
                </a:ln>
                <a:solidFill>
                  <a:schemeClr val="tx1"/>
                </a:solidFill>
                <a:effectLst/>
              </a:rPr>
              <a:t>read.table</a:t>
            </a:r>
            <a:r>
              <a:rPr kumimoji="0" lang="en-US" altLang="en-US" sz="2000" b="0" i="0" u="none" strike="noStrike" cap="none" normalizeH="0" baseline="0" dirty="0">
                <a:ln>
                  <a:noFill/>
                </a:ln>
                <a:solidFill>
                  <a:schemeClr val="tx1"/>
                </a:solidFill>
                <a:effectLst/>
              </a:rPr>
              <a:t>() base R functions. It helps in reading the following data:</a:t>
            </a:r>
          </a:p>
          <a:p>
            <a:pPr lvl="1" eaLnBrk="0" fontAlgn="base" hangingPunct="0">
              <a:spcBef>
                <a:spcPct val="0"/>
              </a:spcBef>
              <a:spcAft>
                <a:spcPct val="0"/>
              </a:spcAft>
              <a:buFontTx/>
              <a:buChar char="•"/>
            </a:pPr>
            <a:r>
              <a:rPr kumimoji="0" lang="en-US" altLang="en-US" sz="2000" b="0" i="0" u="none" strike="noStrike" cap="none" normalizeH="0" baseline="0" dirty="0">
                <a:ln>
                  <a:noFill/>
                </a:ln>
                <a:solidFill>
                  <a:schemeClr val="tx1"/>
                </a:solidFill>
                <a:effectLst/>
              </a:rPr>
              <a:t>Delimited files </a:t>
            </a:r>
            <a:r>
              <a:rPr kumimoji="0" lang="en-US" altLang="en-US" sz="2000" b="0" i="0" u="none" strike="noStrike" cap="none" normalizeH="0" baseline="0" dirty="0" err="1">
                <a:ln>
                  <a:noFill/>
                </a:ln>
                <a:solidFill>
                  <a:schemeClr val="tx1"/>
                </a:solidFill>
                <a:effectLst/>
              </a:rPr>
              <a:t>withread_delim</a:t>
            </a:r>
            <a:r>
              <a:rPr kumimoji="0" lang="en-US" altLang="en-US" sz="2000" b="0" i="0" u="none" strike="noStrike" cap="none" normalizeH="0" baseline="0" dirty="0">
                <a:ln>
                  <a:noFill/>
                </a:ln>
                <a:solidFill>
                  <a:schemeClr val="tx1"/>
                </a:solidFill>
                <a:effectLst/>
              </a:rPr>
              <a:t>(), </a:t>
            </a:r>
            <a:r>
              <a:rPr kumimoji="0" lang="en-US" altLang="en-US" sz="2000" b="0" i="0" u="none" strike="noStrike" cap="none" normalizeH="0" baseline="0" dirty="0" err="1">
                <a:ln>
                  <a:noFill/>
                </a:ln>
                <a:solidFill>
                  <a:schemeClr val="tx1"/>
                </a:solidFill>
                <a:effectLst/>
              </a:rPr>
              <a:t>read_csv</a:t>
            </a:r>
            <a:r>
              <a:rPr kumimoji="0" lang="en-US" altLang="en-US" sz="2000" b="0" i="0" u="none" strike="noStrike" cap="none" normalizeH="0" baseline="0" dirty="0">
                <a:ln>
                  <a:noFill/>
                </a:ln>
                <a:solidFill>
                  <a:schemeClr val="tx1"/>
                </a:solidFill>
                <a:effectLst/>
              </a:rPr>
              <a:t>(), </a:t>
            </a:r>
            <a:r>
              <a:rPr kumimoji="0" lang="en-US" altLang="en-US" sz="2000" b="0" i="0" u="none" strike="noStrike" cap="none" normalizeH="0" baseline="0" dirty="0" err="1">
                <a:ln>
                  <a:noFill/>
                </a:ln>
                <a:solidFill>
                  <a:schemeClr val="tx1"/>
                </a:solidFill>
                <a:effectLst/>
              </a:rPr>
              <a:t>read_tsv</a:t>
            </a:r>
            <a:r>
              <a:rPr kumimoji="0" lang="en-US" altLang="en-US" sz="2000" b="0" i="0" u="none" strike="noStrike" cap="none" normalizeH="0" baseline="0" dirty="0">
                <a:ln>
                  <a:noFill/>
                </a:ln>
                <a:solidFill>
                  <a:schemeClr val="tx1"/>
                </a:solidFill>
                <a:effectLst/>
              </a:rPr>
              <a:t>(), andread_csv2().</a:t>
            </a:r>
          </a:p>
          <a:p>
            <a:pPr lvl="1" eaLnBrk="0" fontAlgn="base" hangingPunct="0">
              <a:spcBef>
                <a:spcPct val="0"/>
              </a:spcBef>
              <a:spcAft>
                <a:spcPct val="0"/>
              </a:spcAft>
              <a:buFontTx/>
              <a:buChar char="•"/>
            </a:pPr>
            <a:r>
              <a:rPr kumimoji="0" lang="en-US" altLang="en-US" sz="2000" b="0" i="0" u="none" strike="noStrike" cap="none" normalizeH="0" baseline="0" dirty="0">
                <a:ln>
                  <a:noFill/>
                </a:ln>
                <a:solidFill>
                  <a:schemeClr val="tx1"/>
                </a:solidFill>
                <a:effectLst/>
              </a:rPr>
              <a:t>Fixed width files with </a:t>
            </a:r>
            <a:r>
              <a:rPr kumimoji="0" lang="en-US" altLang="en-US" sz="2000" b="0" i="0" u="none" strike="noStrike" cap="none" normalizeH="0" baseline="0" dirty="0" err="1">
                <a:ln>
                  <a:noFill/>
                </a:ln>
                <a:solidFill>
                  <a:schemeClr val="tx1"/>
                </a:solidFill>
                <a:effectLst/>
              </a:rPr>
              <a:t>read_fwf</a:t>
            </a:r>
            <a:r>
              <a:rPr kumimoji="0" lang="en-US" altLang="en-US" sz="2000" b="0" i="0" u="none" strike="noStrike" cap="none" normalizeH="0" baseline="0" dirty="0">
                <a:ln>
                  <a:noFill/>
                </a:ln>
                <a:solidFill>
                  <a:schemeClr val="tx1"/>
                </a:solidFill>
                <a:effectLst/>
              </a:rPr>
              <a:t>(), and </a:t>
            </a:r>
            <a:r>
              <a:rPr kumimoji="0" lang="en-US" altLang="en-US" sz="2000" b="0" i="0" u="none" strike="noStrike" cap="none" normalizeH="0" baseline="0" dirty="0" err="1">
                <a:ln>
                  <a:noFill/>
                </a:ln>
                <a:solidFill>
                  <a:schemeClr val="tx1"/>
                </a:solidFill>
                <a:effectLst/>
              </a:rPr>
              <a:t>read_table</a:t>
            </a:r>
            <a:r>
              <a:rPr kumimoji="0" lang="en-US" altLang="en-US" sz="2000" b="0" i="0" u="none" strike="noStrike" cap="none" normalizeH="0" baseline="0" dirty="0">
                <a:ln>
                  <a:noFill/>
                </a:ln>
                <a:solidFill>
                  <a:schemeClr val="tx1"/>
                </a:solidFill>
                <a:effectLst/>
              </a:rPr>
              <a:t>().</a:t>
            </a:r>
          </a:p>
          <a:p>
            <a:pPr lvl="1" eaLnBrk="0" fontAlgn="base" hangingPunct="0">
              <a:spcBef>
                <a:spcPct val="0"/>
              </a:spcBef>
              <a:spcAft>
                <a:spcPct val="0"/>
              </a:spcAft>
              <a:buFontTx/>
              <a:buChar char="•"/>
            </a:pPr>
            <a:r>
              <a:rPr kumimoji="0" lang="en-US" altLang="en-US" sz="2000" b="0" i="0" u="none" strike="noStrike" cap="none" normalizeH="0" baseline="0" dirty="0">
                <a:ln>
                  <a:noFill/>
                </a:ln>
                <a:solidFill>
                  <a:schemeClr val="tx1"/>
                </a:solidFill>
                <a:effectLst/>
              </a:rPr>
              <a:t>Web log files with </a:t>
            </a:r>
            <a:r>
              <a:rPr kumimoji="0" lang="en-US" altLang="en-US" sz="2000" b="0" i="0" u="none" strike="noStrike" cap="none" normalizeH="0" baseline="0" dirty="0" err="1">
                <a:ln>
                  <a:noFill/>
                </a:ln>
                <a:solidFill>
                  <a:schemeClr val="tx1"/>
                </a:solidFill>
                <a:effectLst/>
              </a:rPr>
              <a:t>read_log</a:t>
            </a:r>
            <a:r>
              <a:rPr kumimoji="0" lang="en-US" altLang="en-US" sz="2000" b="0" i="0" u="none"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2000" b="0" i="0" u="none" strike="noStrike" cap="none" normalizeH="0" baseline="0" dirty="0">
              <a:ln>
                <a:noFill/>
              </a:ln>
              <a:solidFill>
                <a:schemeClr val="tx1"/>
              </a:solidFill>
              <a:effectLst/>
            </a:endParaRPr>
          </a:p>
          <a:p>
            <a:r>
              <a:rPr lang="en-US" sz="2000" b="1" dirty="0" err="1"/>
              <a:t>tidyr</a:t>
            </a:r>
            <a:r>
              <a:rPr lang="en-US" sz="2000" b="1" dirty="0"/>
              <a:t>: </a:t>
            </a:r>
            <a:r>
              <a:rPr lang="en-US" sz="2000" dirty="0"/>
              <a:t>This package can make your data look ‘tidy’. It has 4 major functions to accomplish this task. 	gather() – it ‘gathers’ multiple columns. Then, it converts them into </a:t>
            </a:r>
            <a:r>
              <a:rPr lang="en-US" sz="2000" dirty="0" err="1"/>
              <a:t>key:value</a:t>
            </a:r>
            <a:r>
              <a:rPr lang="en-US" sz="2000" dirty="0"/>
              <a:t> pairs. This 	function 	will transform wide from of data to long form. You can use it as in alternative to ‘melt’ in 	reshape 	package.</a:t>
            </a:r>
          </a:p>
          <a:p>
            <a:r>
              <a:rPr lang="en-US" sz="2000" dirty="0"/>
              <a:t>	spread() – It does reverse of gather. It takes a </a:t>
            </a:r>
            <a:r>
              <a:rPr lang="en-US" sz="2000" dirty="0" err="1"/>
              <a:t>key:value</a:t>
            </a:r>
            <a:r>
              <a:rPr lang="en-US" sz="2000" dirty="0"/>
              <a:t> pair and converts it into separate columns.</a:t>
            </a:r>
          </a:p>
          <a:p>
            <a:r>
              <a:rPr lang="en-US" sz="2000" dirty="0"/>
              <a:t>	separate() – It splits a column into multiple columns.</a:t>
            </a:r>
          </a:p>
          <a:p>
            <a:r>
              <a:rPr lang="en-US" sz="2000" dirty="0"/>
              <a:t>	unite() – It does reverse of separate. It unites multiple columns into single column</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16110639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14EC81D2-520B-43F5-95A4-828250147F8B}"/>
              </a:ext>
            </a:extLst>
          </p:cNvPr>
          <p:cNvSpPr/>
          <p:nvPr/>
        </p:nvSpPr>
        <p:spPr>
          <a:xfrm>
            <a:off x="3358173" y="21201"/>
            <a:ext cx="6609951" cy="584775"/>
          </a:xfrm>
          <a:prstGeom prst="rect">
            <a:avLst/>
          </a:prstGeom>
        </p:spPr>
        <p:txBody>
          <a:bodyPr wrap="none">
            <a:spAutoFit/>
          </a:bodyPr>
          <a:lstStyle/>
          <a:p>
            <a:r>
              <a:rPr lang="en-US" sz="3200" b="1" dirty="0"/>
              <a:t>What About Data Manipulation Tools </a:t>
            </a:r>
            <a:endParaRPr lang="en-US" sz="3200" dirty="0"/>
          </a:p>
        </p:txBody>
      </p:sp>
      <p:sp>
        <p:nvSpPr>
          <p:cNvPr id="2" name="Rectangle 1">
            <a:extLst>
              <a:ext uri="{FF2B5EF4-FFF2-40B4-BE49-F238E27FC236}">
                <a16:creationId xmlns:a16="http://schemas.microsoft.com/office/drawing/2014/main" id="{CE700F99-1BD4-4842-B48C-C8A774E29BAD}"/>
              </a:ext>
            </a:extLst>
          </p:cNvPr>
          <p:cNvSpPr>
            <a:spLocks noChangeArrowheads="1"/>
          </p:cNvSpPr>
          <p:nvPr/>
        </p:nvSpPr>
        <p:spPr bwMode="auto">
          <a:xfrm>
            <a:off x="578529" y="697158"/>
            <a:ext cx="11036822" cy="156966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rPr>
              <a:t>The Package </a:t>
            </a:r>
            <a:r>
              <a:rPr kumimoji="0" lang="en-US" altLang="en-US" sz="2400" b="1" i="0" u="none" strike="noStrike" cap="none" normalizeH="0" baseline="0" dirty="0" err="1">
                <a:ln>
                  <a:noFill/>
                </a:ln>
                <a:solidFill>
                  <a:schemeClr val="tx1"/>
                </a:solidFill>
                <a:effectLst/>
              </a:rPr>
              <a:t>dplyr</a:t>
            </a:r>
            <a:r>
              <a:rPr kumimoji="0" lang="en-US" altLang="en-US" sz="2400" b="1" i="0" u="none" strike="noStrike" cap="none" normalizeH="0" baseline="0" dirty="0">
                <a:ln>
                  <a:noFill/>
                </a:ln>
                <a:solidFill>
                  <a:schemeClr val="tx1"/>
                </a:solidFill>
                <a:effectLst/>
              </a:rPr>
              <a:t> Provides easy </a:t>
            </a:r>
            <a:r>
              <a:rPr kumimoji="0" lang="en-US" altLang="en-US" sz="2400" b="1" i="0" u="sng" strike="noStrike" cap="none" normalizeH="0" baseline="0" dirty="0">
                <a:ln>
                  <a:noFill/>
                </a:ln>
                <a:solidFill>
                  <a:schemeClr val="tx1"/>
                </a:solidFill>
                <a:effectLst/>
              </a:rPr>
              <a:t>Tools</a:t>
            </a:r>
            <a:r>
              <a:rPr kumimoji="0" lang="en-US" altLang="en-US" sz="2400" b="1" i="0" u="none" strike="noStrike" cap="none" normalizeH="0" baseline="0" dirty="0">
                <a:ln>
                  <a:noFill/>
                </a:ln>
                <a:solidFill>
                  <a:schemeClr val="tx1"/>
                </a:solidFill>
                <a:effectLst/>
              </a:rPr>
              <a:t> for the Most </a:t>
            </a:r>
            <a:r>
              <a:rPr lang="en-US" altLang="en-US" sz="2400" b="1" dirty="0"/>
              <a:t>C</a:t>
            </a:r>
            <a:r>
              <a:rPr kumimoji="0" lang="en-US" altLang="en-US" sz="2400" b="1" i="0" u="none" strike="noStrike" cap="none" normalizeH="0" baseline="0" dirty="0">
                <a:ln>
                  <a:noFill/>
                </a:ln>
                <a:solidFill>
                  <a:schemeClr val="tx1"/>
                </a:solidFill>
                <a:effectLst/>
              </a:rPr>
              <a:t>ommon </a:t>
            </a:r>
            <a:r>
              <a:rPr lang="en-US" altLang="en-US" sz="2400" b="1" dirty="0"/>
              <a:t>D</a:t>
            </a:r>
            <a:r>
              <a:rPr kumimoji="0" lang="en-US" altLang="en-US" sz="2400" b="1" i="0" u="none" strike="noStrike" cap="none" normalizeH="0" baseline="0" dirty="0">
                <a:ln>
                  <a:noFill/>
                </a:ln>
                <a:solidFill>
                  <a:schemeClr val="tx1"/>
                </a:solidFill>
                <a:effectLst/>
              </a:rPr>
              <a:t>ata </a:t>
            </a:r>
            <a:r>
              <a:rPr lang="en-US" altLang="en-US" sz="2400" b="1" dirty="0"/>
              <a:t>M</a:t>
            </a:r>
            <a:r>
              <a:rPr kumimoji="0" lang="en-US" altLang="en-US" sz="2400" b="1" i="0" u="none" strike="noStrike" cap="none" normalizeH="0" baseline="0" dirty="0">
                <a:ln>
                  <a:noFill/>
                </a:ln>
                <a:solidFill>
                  <a:schemeClr val="tx1"/>
                </a:solidFill>
                <a:effectLst/>
              </a:rPr>
              <a:t>anipulation </a:t>
            </a:r>
            <a:r>
              <a:rPr lang="en-US" altLang="en-US" sz="2400" b="1" dirty="0"/>
              <a:t>T</a:t>
            </a:r>
            <a:r>
              <a:rPr kumimoji="0" lang="en-US" altLang="en-US" sz="2400" b="1" i="0" u="none" strike="noStrike" cap="none" normalizeH="0" baseline="0" dirty="0">
                <a:ln>
                  <a:noFill/>
                </a:ln>
                <a:solidFill>
                  <a:schemeClr val="tx1"/>
                </a:solidFill>
                <a:effectLst/>
              </a:rPr>
              <a:t>asks</a:t>
            </a:r>
          </a:p>
          <a:p>
            <a:pPr marL="0" marR="0" lvl="0" indent="0" algn="ctr" defTabSz="914400" rtl="0" eaLnBrk="0" fontAlgn="base" latinLnBrk="0" hangingPunct="0">
              <a:lnSpc>
                <a:spcPct val="100000"/>
              </a:lnSpc>
              <a:spcBef>
                <a:spcPct val="0"/>
              </a:spcBef>
              <a:spcAft>
                <a:spcPct val="0"/>
              </a:spcAft>
              <a:buClrTx/>
              <a:buSzTx/>
              <a:buFontTx/>
              <a:buNone/>
              <a:tabLst/>
            </a:pPr>
            <a:endParaRPr lang="en-US" altLang="en-US" sz="2400" b="1" dirty="0"/>
          </a:p>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400" b="1" i="0" u="none" strike="noStrike" cap="none" normalizeH="0" baseline="0" dirty="0">
                <a:ln>
                  <a:noFill/>
                </a:ln>
                <a:solidFill>
                  <a:schemeClr val="tx1"/>
                </a:solidFill>
                <a:effectLst/>
              </a:rPr>
              <a:t> It is Built to Work </a:t>
            </a:r>
            <a:r>
              <a:rPr lang="en-US" altLang="en-US" sz="2400" b="1" dirty="0"/>
              <a:t>D</a:t>
            </a:r>
            <a:r>
              <a:rPr kumimoji="0" lang="en-US" altLang="en-US" sz="2400" b="1" i="0" u="none" strike="noStrike" cap="none" normalizeH="0" baseline="0" dirty="0">
                <a:ln>
                  <a:noFill/>
                </a:ln>
                <a:solidFill>
                  <a:schemeClr val="tx1"/>
                </a:solidFill>
                <a:effectLst/>
              </a:rPr>
              <a:t>irectly with Data Frames</a:t>
            </a:r>
          </a:p>
          <a:p>
            <a:pPr marL="0" marR="0" lvl="0" indent="0" algn="ctr" defTabSz="914400" rtl="0" eaLnBrk="0" fontAlgn="base" latinLnBrk="0" hangingPunct="0">
              <a:lnSpc>
                <a:spcPct val="100000"/>
              </a:lnSpc>
              <a:spcBef>
                <a:spcPct val="0"/>
              </a:spcBef>
              <a:spcAft>
                <a:spcPct val="0"/>
              </a:spcAft>
              <a:buClrTx/>
              <a:buSzTx/>
              <a:buFontTx/>
              <a:buNone/>
              <a:tabLst/>
            </a:pPr>
            <a:endParaRPr kumimoji="0" lang="en-US" altLang="en-US" sz="2400" b="1" i="0" u="none" strike="noStrike" cap="none" normalizeH="0" baseline="0" dirty="0">
              <a:ln>
                <a:noFill/>
              </a:ln>
              <a:solidFill>
                <a:schemeClr val="tx1"/>
              </a:solidFill>
              <a:effectLst/>
            </a:endParaRPr>
          </a:p>
        </p:txBody>
      </p:sp>
      <p:sp>
        <p:nvSpPr>
          <p:cNvPr id="3" name="Rectangle 2">
            <a:extLst>
              <a:ext uri="{FF2B5EF4-FFF2-40B4-BE49-F238E27FC236}">
                <a16:creationId xmlns:a16="http://schemas.microsoft.com/office/drawing/2014/main" id="{C2BB5151-F18D-4A56-A2C8-4106C00C9C28}"/>
              </a:ext>
            </a:extLst>
          </p:cNvPr>
          <p:cNvSpPr/>
          <p:nvPr/>
        </p:nvSpPr>
        <p:spPr>
          <a:xfrm>
            <a:off x="469557" y="2619631"/>
            <a:ext cx="11026704" cy="1569660"/>
          </a:xfrm>
          <a:prstGeom prst="rect">
            <a:avLst/>
          </a:prstGeom>
        </p:spPr>
        <p:txBody>
          <a:bodyPr wrap="square">
            <a:spAutoFit/>
          </a:bodyPr>
          <a:lstStyle/>
          <a:p>
            <a:r>
              <a:rPr lang="en-US" sz="2400" b="1" dirty="0"/>
              <a:t>#bind the rows together - essentially read the three different datasets into one file </a:t>
            </a:r>
          </a:p>
          <a:p>
            <a:endParaRPr lang="en-US" sz="2400" b="1" dirty="0"/>
          </a:p>
          <a:p>
            <a:r>
              <a:rPr lang="en-US" sz="2400" b="1" dirty="0"/>
              <a:t>Total_MPLS_Mean_SD_Aug_2016 &lt;- </a:t>
            </a:r>
            <a:r>
              <a:rPr lang="en-US" sz="2400" b="1" dirty="0" err="1"/>
              <a:t>bind_rows</a:t>
            </a:r>
            <a:r>
              <a:rPr lang="en-US" sz="2400" b="1" dirty="0"/>
              <a:t>(MPLS_Scores,Mean_Analysis_Aug_2016,SD_Analysis_Aug_2016)</a:t>
            </a:r>
          </a:p>
        </p:txBody>
      </p:sp>
    </p:spTree>
    <p:extLst>
      <p:ext uri="{BB962C8B-B14F-4D97-AF65-F5344CB8AC3E}">
        <p14:creationId xmlns:p14="http://schemas.microsoft.com/office/powerpoint/2010/main" val="366674300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8087</TotalTime>
  <Words>512</Words>
  <Application>Microsoft Office PowerPoint</Application>
  <PresentationFormat>Widescreen</PresentationFormat>
  <Paragraphs>70</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Olina Cavedoni</dc:creator>
  <cp:lastModifiedBy>michael Allen</cp:lastModifiedBy>
  <cp:revision>164</cp:revision>
  <dcterms:created xsi:type="dcterms:W3CDTF">2017-10-26T06:05:04Z</dcterms:created>
  <dcterms:modified xsi:type="dcterms:W3CDTF">2018-01-04T16:14:53Z</dcterms:modified>
</cp:coreProperties>
</file>

<file path=docProps/thumbnail.jpeg>
</file>